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Kanit" panose="020B0604020202020204" charset="-34"/>
      <p:regular r:id="rId12"/>
    </p:embeddedFont>
    <p:embeddedFont>
      <p:font typeface="Martel Sans Light" panose="020B0604020202020204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521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esco.org/fr/articles/les-deepfakes-et-les-cles-du-savoir" TargetMode="External"/><Relationship Id="rId13" Type="http://schemas.openxmlformats.org/officeDocument/2006/relationships/hyperlink" Target="https://www.banque-france.fr/fr/communiques-de-presse/declaration-relative-lintelligence-artificielle-et-la-cybersecurite" TargetMode="External"/><Relationship Id="rId3" Type="http://schemas.openxmlformats.org/officeDocument/2006/relationships/hyperlink" Target="https://www.ssi.gouv.fr/particulier/bonnes-pratiques/phishing-les-bons-reflexes/" TargetMode="External"/><Relationship Id="rId7" Type="http://schemas.openxmlformats.org/officeDocument/2006/relationships/hyperlink" Target="https://openai.com/blog/ai-misuse-and-safety-mitigations" TargetMode="External"/><Relationship Id="rId12" Type="http://schemas.openxmlformats.org/officeDocument/2006/relationships/hyperlink" Target="https://programs.com/resources/ai-cyberattack-sta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emondeinformatique.fr/actualites/lire-l'ia-au-service-du-phishing-2024-une-realite-preoccupante-94627.html" TargetMode="External"/><Relationship Id="rId11" Type="http://schemas.openxmlformats.org/officeDocument/2006/relationships/hyperlink" Target="https://www.brside.com/blog/ai-generated-phishing-vs-human-attacks-2025-risk-analysis" TargetMode="External"/><Relationship Id="rId5" Type="http://schemas.openxmlformats.org/officeDocument/2006/relationships/hyperlink" Target="https://www.europol.europa.eu/media-press/newsroom/news/ai-driven-cybercrime-europol-highlights-emerging-threats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www.cnil.fr/fr/lia-generative-quels-risques-pour-la-protection-des-donnees-personnelles" TargetMode="External"/><Relationship Id="rId9" Type="http://schemas.openxmlformats.org/officeDocument/2006/relationships/hyperlink" Target="https://www.cybermalveillance.gouv.fr/etat-de-la-menace/rapports-annue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 phishing et l'IA générative : entre innovation et menace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07482"/>
            <a:ext cx="38300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837724" y="1591389"/>
            <a:ext cx="3632597" cy="2826782"/>
          </a:xfrm>
          <a:prstGeom prst="roundRect">
            <a:avLst>
              <a:gd name="adj" fmla="val 3882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64" y="1591389"/>
            <a:ext cx="91440" cy="28267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2523" y="1817608"/>
            <a:ext cx="263223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L'essor de l'IA Générative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132523" y="2238851"/>
            <a:ext cx="3111579" cy="1953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L'intelligence artificielle générative, à travers des outils comme ChatGPT ou Copilot, connaît une adoption fulgurante, transformant de nombreux secteurs et pratiques.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4673679" y="1591389"/>
            <a:ext cx="3632597" cy="2826782"/>
          </a:xfrm>
          <a:prstGeom prst="roundRect">
            <a:avLst>
              <a:gd name="adj" fmla="val 3882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19" y="1591389"/>
            <a:ext cx="91440" cy="28267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68478" y="1817608"/>
            <a:ext cx="3111579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Phishing : Une Menace en Constante Évolution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4968478" y="2538055"/>
            <a:ext cx="3111579" cy="1627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 phishing ne cesse d'évoluer, passant de tentatives rudimentaires à des attaques massives, de plus en plus crédibles et difficiles à détecter.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837724" y="4621530"/>
            <a:ext cx="3632597" cy="2800469"/>
          </a:xfrm>
          <a:prstGeom prst="roundRect">
            <a:avLst>
              <a:gd name="adj" fmla="val 3918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64" y="4621530"/>
            <a:ext cx="91440" cy="280046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32523" y="4847749"/>
            <a:ext cx="3111579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Objectif de cette Présentation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132523" y="5568196"/>
            <a:ext cx="3111579" cy="1627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Nous allons explorer les risques et les dangers posés par la convergence de ces deux phénomènes, et identifier les solutions pour s'en protéger.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097" y="461248"/>
            <a:ext cx="3379827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Comprendre le Phishing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87097" y="1258491"/>
            <a:ext cx="6523553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 phishing est une technique d'ingénierie sociale visant à dérober des informations sensibles (identifiants, données bancaires) en se faisant passer pour une entité de confiance.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7097" y="2214563"/>
            <a:ext cx="6523553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Moyens utilisés : emails </a:t>
            </a:r>
            <a:r>
              <a:rPr lang="en-US" sz="13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frauduleux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3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quishing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SMS (smishing), messages sur les réseaux sociaux, faux sites web, deepfakes audio et video, </a:t>
            </a:r>
            <a:r>
              <a:rPr lang="en-US" sz="13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fakecaptcha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7097" y="2809994"/>
            <a:ext cx="6523553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Objectif : Usurpation d'identité, vol d'argent, ou exfiltration de données stratégiques.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369" y="794428"/>
            <a:ext cx="6523553" cy="65235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12886" y="4526280"/>
            <a:ext cx="6271974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L'entreprise Ubiquiti Networks a perdu 46,7 millions de dollars en 2015 suite à des e-mails frauduleux émanant prétendument du PDG, illustrant l'impact dévastateur de </a:t>
            </a:r>
            <a:r>
              <a:rPr lang="en-US" sz="13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ces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attaques </a:t>
            </a:r>
            <a:r>
              <a:rPr lang="en-US" sz="13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avec le </a:t>
            </a:r>
            <a:r>
              <a:rPr lang="en-US" sz="13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cas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du vol </a:t>
            </a:r>
            <a:r>
              <a:rPr lang="en-US" sz="13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d’environ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800000$ à </a:t>
            </a:r>
            <a:r>
              <a:rPr lang="en-US" sz="13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une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femme américaine avec </a:t>
            </a:r>
            <a:r>
              <a:rPr lang="en-US" sz="13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l’utilisation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d’un deepfake de Brad Pitt 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64237" y="4046781"/>
            <a:ext cx="22860" cy="805101"/>
          </a:xfrm>
          <a:prstGeom prst="rect">
            <a:avLst/>
          </a:prstGeom>
          <a:solidFill>
            <a:srgbClr val="FD505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A7D86F48-BFC8-DF9C-FA4C-604BB485827B}"/>
              </a:ext>
            </a:extLst>
          </p:cNvPr>
          <p:cNvSpPr/>
          <p:nvPr/>
        </p:nvSpPr>
        <p:spPr>
          <a:xfrm>
            <a:off x="571673" y="4823648"/>
            <a:ext cx="22860" cy="805101"/>
          </a:xfrm>
          <a:prstGeom prst="rect">
            <a:avLst/>
          </a:prstGeom>
          <a:solidFill>
            <a:srgbClr val="FD505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E12EC44-26EB-7D8A-9F08-45BB5F85D1C2}"/>
              </a:ext>
            </a:extLst>
          </p:cNvPr>
          <p:cNvSpPr txBox="1"/>
          <p:nvPr/>
        </p:nvSpPr>
        <p:spPr>
          <a:xfrm>
            <a:off x="634829" y="4161928"/>
            <a:ext cx="7315200" cy="3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8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Exemple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: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388" y="641866"/>
            <a:ext cx="5963245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L'IA Générative : Une Révolution Technologique</a:t>
            </a:r>
            <a:endParaRPr lang="en-US" sz="2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388" y="1224439"/>
            <a:ext cx="378023" cy="3780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388" y="1791414"/>
            <a:ext cx="1779389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Création Automatisée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814388" y="2104549"/>
            <a:ext cx="7515225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L'IA générative permet la production autonome de textes, d'images, de vidéos et de voix, ouvrant de nouvelles perspectives créatives et opérationnelles.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388" y="2890838"/>
            <a:ext cx="378023" cy="3780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4388" y="3457813"/>
            <a:ext cx="207764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Processus en Deux Phases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814388" y="3770948"/>
            <a:ext cx="7515225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Son fonctionnement repose sur deux étapes clés : l'entraînement du modèle sur d'énormes jeux de données, puis la phase de génération de contenu.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388" y="4557236"/>
            <a:ext cx="378023" cy="3780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4388" y="5124212"/>
            <a:ext cx="1779389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Outils et Plateformes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814388" y="5437346"/>
            <a:ext cx="7515225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 outils comme ChatGPT, Copilot, DALL·E, Midjourney, ou ElevenLabs sont très populaires. Cependant, des LLM malveillants tels que FraudGPT ou WormGPT émergent également.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388" y="6223635"/>
            <a:ext cx="378023" cy="3780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4388" y="6790611"/>
            <a:ext cx="1779389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Avantages Multiples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814388" y="7103745"/>
            <a:ext cx="7515225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Elle offre des avantages considérables : gain de temps, stimulation de la créativité, automatisation des tâches et perfectionnement des résultats.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8897"/>
            <a:ext cx="994707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Statistiques Clés : L'Impact Grandissant de l'IA sur la Cybersécurité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1569839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&gt;50%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1236464" y="2386489"/>
            <a:ext cx="227290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Efficacité Phishing 2028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37724" y="2758083"/>
            <a:ext cx="3070503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Selon Europol, une augmentation de l'efficacité du phishing est prévue d'ici 2028, alimentée par l'IA.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132540" y="1569839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&gt;46M$</a:t>
            </a:r>
            <a:endParaRPr lang="en-US" sz="4650" dirty="0"/>
          </a:p>
        </p:txBody>
      </p:sp>
      <p:sp>
        <p:nvSpPr>
          <p:cNvPr id="7" name="Text 5"/>
          <p:cNvSpPr/>
          <p:nvPr/>
        </p:nvSpPr>
        <p:spPr>
          <a:xfrm>
            <a:off x="4500324" y="2386489"/>
            <a:ext cx="233481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Actifs Numériques Saisis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4132540" y="2758083"/>
            <a:ext cx="3070503" cy="114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Plus de 46 millions de dollars d'actifs numériques ont été saisis en 2024, liés au blanchiment d'argent via l'IA et le phishing.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427357" y="1569839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&gt;70%</a:t>
            </a:r>
            <a:endParaRPr lang="en-US" sz="4650" dirty="0"/>
          </a:p>
        </p:txBody>
      </p:sp>
      <p:sp>
        <p:nvSpPr>
          <p:cNvPr id="10" name="Text 8"/>
          <p:cNvSpPr/>
          <p:nvPr/>
        </p:nvSpPr>
        <p:spPr>
          <a:xfrm>
            <a:off x="7427357" y="2386489"/>
            <a:ext cx="3070503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Phishing Reproduisant Documents Officiels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27357" y="3022044"/>
            <a:ext cx="307050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 rapport d'activité gouvernemental 2024 révèle que plus de 70% des tentatives de phishing reproduisent des documents officiels.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0722173" y="1569839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60%</a:t>
            </a:r>
            <a:endParaRPr lang="en-US" sz="4650" dirty="0"/>
          </a:p>
        </p:txBody>
      </p:sp>
      <p:sp>
        <p:nvSpPr>
          <p:cNvPr id="13" name="Text 11"/>
          <p:cNvSpPr/>
          <p:nvPr/>
        </p:nvSpPr>
        <p:spPr>
          <a:xfrm>
            <a:off x="10945416" y="2386489"/>
            <a:ext cx="262401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Attaques de Phishing par IA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0722173" y="2758083"/>
            <a:ext cx="307050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L'ANSSI indique que 60% des attaques de phishing en 2024 utilisent des techniques d'IA pour automatiser la création de scénarios et l'usurpation vocale.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132540" y="4906566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75%</a:t>
            </a:r>
            <a:endParaRPr lang="en-US" sz="4650" dirty="0"/>
          </a:p>
        </p:txBody>
      </p:sp>
      <p:sp>
        <p:nvSpPr>
          <p:cNvPr id="16" name="Text 14"/>
          <p:cNvSpPr/>
          <p:nvPr/>
        </p:nvSpPr>
        <p:spPr>
          <a:xfrm>
            <a:off x="4334947" y="5723215"/>
            <a:ext cx="2665571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Risques IA Générative (CNIL)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4132540" y="6094809"/>
            <a:ext cx="307050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 CNIL souligne que 75% des risques liés à l'IA générative en cybersécurité concernent la manipulation via des contenus frauduleux générés par IA.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427357" y="4906566"/>
            <a:ext cx="307050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+120%</a:t>
            </a:r>
            <a:endParaRPr lang="en-US" sz="4650" dirty="0"/>
          </a:p>
        </p:txBody>
      </p:sp>
      <p:sp>
        <p:nvSpPr>
          <p:cNvPr id="19" name="Text 17"/>
          <p:cNvSpPr/>
          <p:nvPr/>
        </p:nvSpPr>
        <p:spPr>
          <a:xfrm>
            <a:off x="7906464" y="572321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Deepfakes Signalés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427357" y="6094809"/>
            <a:ext cx="307050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L'UNESCO alerte sur une augmentation de 120% des signalements de deepfakes en 2024, souvent utilisés dans le phishing avancé.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655796"/>
            <a:ext cx="5778222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Les Dangers et Menaces Accrus par l'IA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660" y="1439823"/>
            <a:ext cx="268248" cy="2682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5891" y="1434346"/>
            <a:ext cx="3072884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Phishing de Nouvelle Génération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415891" y="1804511"/>
            <a:ext cx="12379881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L'IA renforce le phishing en produisant des messages plus crédibles, rédigés sans faute et parfaitement contextualisés, augmentant le taux de réussite des attaques.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660" y="2739866"/>
            <a:ext cx="268248" cy="2682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5891" y="2734389"/>
            <a:ext cx="264985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Deepfakes Vocaux et Vidéos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415891" y="3104555"/>
            <a:ext cx="12379881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L'usurpation d'identité visuelle ou sonore via les deepfakes permet de créer de faux appels ou vidéos, rendant les arnaques encore plus difficiles à </a:t>
            </a:r>
            <a:r>
              <a:rPr lang="en-US" sz="14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démasquer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 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660" y="4039910"/>
            <a:ext cx="268248" cy="2682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5891" y="4034433"/>
            <a:ext cx="271379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Désinformation et Fake News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415891" y="4404598"/>
            <a:ext cx="12379881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L'IA générative facilite la diffusion massive de fausses informations et de contenus manipulés, menaçant la confiance numérique et la stabilité sociétale.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660" y="5339953"/>
            <a:ext cx="268248" cy="26824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15891" y="5334476"/>
            <a:ext cx="318230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Attaques Automatisées et </a:t>
            </a:r>
            <a:r>
              <a:rPr lang="en-US" sz="1650" dirty="0" err="1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Ciblées</a:t>
            </a: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(peu </a:t>
            </a:r>
            <a:r>
              <a:rPr lang="en-US" sz="1650" dirty="0" err="1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importe</a:t>
            </a: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le </a:t>
            </a:r>
            <a:r>
              <a:rPr lang="en-US" sz="1650" dirty="0" err="1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secteur</a:t>
            </a: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1650" dirty="0" err="1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même</a:t>
            </a: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les </a:t>
            </a:r>
            <a:r>
              <a:rPr lang="en-US" sz="1650" dirty="0" err="1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entreprises</a:t>
            </a: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de la tech)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415891" y="5704642"/>
            <a:ext cx="12379881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Les pirates utilisent l'IA pour automatiser et personnaliser des campagnes de phishing à grande échelle, rendant les attaques plus efficaces et sophistiquées.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660" y="6639997"/>
            <a:ext cx="268248" cy="26824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15891" y="6634520"/>
            <a:ext cx="210431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Indétectabilité Accrue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415891" y="7004685"/>
            <a:ext cx="12379881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L'utilisation d'outils de rotation de domaine/IP et de kits de phishing vendus sur le darkweb rend les cybercriminels plus difficiles à tracer et à identifier.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743" y="476726"/>
            <a:ext cx="692015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Solutions et Prévention Contre le Cyberphishing Assisté par l'IA</a:t>
            </a:r>
            <a:endParaRPr lang="en-US" sz="1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3" y="1123950"/>
            <a:ext cx="4912400" cy="4912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6743" y="6182558"/>
            <a:ext cx="2222063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Sensibilisation et Vigilance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06743" y="6542008"/>
            <a:ext cx="6549866" cy="624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 formation des utilisateurs reste primordiale. Développer un esprit critique face aux messages suspects est la première ligne de défense. Des formations régulières aux bonnes pratiques de cybersécurité sont essentielles.</a:t>
            </a:r>
            <a:endParaRPr lang="en-US" sz="1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605" y="1066577"/>
            <a:ext cx="4757903" cy="47579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1411" y="6004142"/>
            <a:ext cx="2029778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Technologies de Défense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481411" y="6240925"/>
            <a:ext cx="6549866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Authentification Renforcée :</a:t>
            </a: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La mise en place de l'authentification multifacteur (MFA) et l'utilisation de certificats numériques ajoutent des couches de sécurité cruciales.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7481411" y="6657810"/>
            <a:ext cx="6549866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Filtres Avancés :</a:t>
            </a: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Les solutions anti-phishing dotées de "sandboxing" et les systèmes de détection basés sur l'IA peuvent identifier et bloquer les menaces émergentes.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7481411" y="7092316"/>
            <a:ext cx="2202299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Réglementation et Éthique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481411" y="7351403"/>
            <a:ext cx="6549866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 cadre légal strict, tel que le RGPD et le futur "IA Act" européen (prévu pour 2026), est indispensable pour encadrer l'usage de l'IA et prévenir ses dérives malveillantes.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371" y="386120"/>
            <a:ext cx="3993952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Sources et Outils de Veille Utilisés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91371" y="1067514"/>
            <a:ext cx="200191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Références Principales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91371" y="1455658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ANSSI – Phishing : les bons réflexes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1371" y="1729264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CNIL – Les risques liés à l'IA générative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1371" y="2002869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Europol 2024 – AI-driven cybercrime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1371" y="2276475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 Monde Informatique – L'IA au service du phishing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1371" y="2550081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 Blog – AI misuse and safety mitigations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91371" y="2823686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UNESCO – Les deepfakes et les clés du savoir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1371" y="3097292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CyberMalveillance.gouv.fr – Rapport d'activité 2024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494032" y="1067514"/>
            <a:ext cx="23604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Outils de Veille Numérique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494032" y="1455658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Google Alertes : Pour une veille thématique en temps réel.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494032" y="1729264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Feedly : Agrégation de contenus pour suivre les dernières actualités en cybersécurité.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494032" y="2002869"/>
            <a:ext cx="665261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Perplexity : Outil de recherche et de synthèse IA pour approfondir les sujets complexes.</a:t>
            </a:r>
            <a:endParaRPr lang="en-US" sz="11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4310" y="2524130"/>
            <a:ext cx="4901106" cy="4901106"/>
          </a:xfrm>
          <a:prstGeom prst="rect">
            <a:avLst/>
          </a:prstGeom>
        </p:spPr>
      </p:pic>
      <p:sp>
        <p:nvSpPr>
          <p:cNvPr id="17" name="ZoneTexte 16">
            <a:hlinkClick r:id="rId11"/>
            <a:extLst>
              <a:ext uri="{FF2B5EF4-FFF2-40B4-BE49-F238E27FC236}">
                <a16:creationId xmlns:a16="http://schemas.microsoft.com/office/drawing/2014/main" id="{9BAD30C6-BBE4-75F5-1B03-9CCBA50AA776}"/>
              </a:ext>
            </a:extLst>
          </p:cNvPr>
          <p:cNvSpPr txBox="1"/>
          <p:nvPr/>
        </p:nvSpPr>
        <p:spPr>
          <a:xfrm>
            <a:off x="401934" y="3665349"/>
            <a:ext cx="7315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u="sng" dirty="0">
                <a:solidFill>
                  <a:srgbClr val="FD505F"/>
                </a:solidFill>
                <a:latin typeface="Martel Sans Light" panose="020B0604020202020204" charset="0"/>
                <a:cs typeface="Martel Sans Light" panose="020B0604020202020204" charset="0"/>
              </a:rPr>
              <a:t>Analyse </a:t>
            </a:r>
            <a:r>
              <a:rPr lang="fr-FR" sz="1100" u="sng" noProof="0" dirty="0">
                <a:solidFill>
                  <a:srgbClr val="FD505F"/>
                </a:solidFill>
                <a:latin typeface="Martel Sans Light" panose="020B0604020202020204" charset="0"/>
                <a:cs typeface="Martel Sans Light" panose="020B0604020202020204" charset="0"/>
              </a:rPr>
              <a:t>chiffrée</a:t>
            </a:r>
            <a:r>
              <a:rPr lang="en-US" sz="1100" u="sng" dirty="0">
                <a:solidFill>
                  <a:srgbClr val="FD505F"/>
                </a:solidFill>
                <a:latin typeface="Martel Sans Light" panose="020B0604020202020204" charset="0"/>
                <a:cs typeface="Martel Sans Light" panose="020B0604020202020204" charset="0"/>
              </a:rPr>
              <a:t> sur la montée des attaques à l’aide de l’IA</a:t>
            </a:r>
          </a:p>
          <a:p>
            <a:pPr marL="342900" indent="-342900">
              <a:lnSpc>
                <a:spcPts val="1750"/>
              </a:lnSpc>
              <a:buSzPct val="100000"/>
              <a:buChar char="•"/>
            </a:pPr>
            <a:endParaRPr lang="en-US" sz="1100" dirty="0">
              <a:solidFill>
                <a:srgbClr val="FD505F"/>
              </a:solidFill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00162A3-1D7E-8271-5FE7-421A8451971A}"/>
              </a:ext>
            </a:extLst>
          </p:cNvPr>
          <p:cNvSpPr txBox="1"/>
          <p:nvPr/>
        </p:nvSpPr>
        <p:spPr>
          <a:xfrm>
            <a:off x="401934" y="3330642"/>
            <a:ext cx="7315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fr-FR" sz="1100" u="sng" dirty="0">
                <a:solidFill>
                  <a:srgbClr val="FD505F"/>
                </a:solidFill>
                <a:latin typeface="Martel Sans Light" panose="020B0604020202020204" charset="0"/>
                <a:cs typeface="Martel Sans Light" panose="020B060402020202020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Compilation statistique de l'usage de l'IA lors des cyber-attaques</a:t>
            </a:r>
            <a:endParaRPr lang="en-US" sz="1100" u="sng" dirty="0">
              <a:solidFill>
                <a:srgbClr val="FD505F"/>
              </a:solidFill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43BD9F1-E970-D368-D804-51FA342551FA}"/>
              </a:ext>
            </a:extLst>
          </p:cNvPr>
          <p:cNvSpPr txBox="1"/>
          <p:nvPr/>
        </p:nvSpPr>
        <p:spPr>
          <a:xfrm>
            <a:off x="401934" y="3984105"/>
            <a:ext cx="7315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fr-FR" sz="1100" u="sng" dirty="0">
                <a:solidFill>
                  <a:srgbClr val="FD505F"/>
                </a:solidFill>
                <a:latin typeface="Martel Sans Light" panose="020B0604020202020204" charset="0"/>
                <a:cs typeface="Martel Sans Light" panose="020B060402020202020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 risques et préconisations niveau cybersécurité dû à l'émergence de l'IA</a:t>
            </a:r>
            <a:r>
              <a:rPr lang="en-US" sz="1100" u="sng" dirty="0">
                <a:solidFill>
                  <a:srgbClr val="FD505F"/>
                </a:solidFill>
                <a:latin typeface="Martel Sans Light" panose="020B0604020202020204" charset="0"/>
                <a:cs typeface="Martel Sans Light" panose="020B0604020202020204" charset="0"/>
              </a:rPr>
              <a:t> attaques à l’aide de l’IA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2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49836"/>
            <a:ext cx="7443549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 : Une Course Contre la Montre / la Guerre </a:t>
            </a:r>
            <a:r>
              <a:rPr lang="en-US" sz="3150" dirty="0" err="1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d’IA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837724" y="4279821"/>
            <a:ext cx="4174688" cy="3192899"/>
          </a:xfrm>
          <a:prstGeom prst="roundRect">
            <a:avLst>
              <a:gd name="adj" fmla="val 1012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21" y="4181118"/>
            <a:ext cx="258485" cy="25848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630" y="7312938"/>
            <a:ext cx="258485" cy="2584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91339" y="4633436"/>
            <a:ext cx="337137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 Phishing : Plus Sophistiqué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1191339" y="5079444"/>
            <a:ext cx="3467457" cy="1722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L'IA générative rend le phishing considérablement plus complexe et difficile à identifier, exigeant une réévaluation constante de nos stratégies de défense.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5227796" y="4279821"/>
            <a:ext cx="4174688" cy="3192899"/>
          </a:xfrm>
          <a:prstGeom prst="roundRect">
            <a:avLst>
              <a:gd name="adj" fmla="val 1012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093" y="4181118"/>
            <a:ext cx="258485" cy="258485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703" y="7312938"/>
            <a:ext cx="258485" cy="25848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581412" y="4633436"/>
            <a:ext cx="307919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L'Humain, Premier Rempart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5581412" y="5079444"/>
            <a:ext cx="3467457" cy="1722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Malgré l'évolution des menaces, la vigilance humaine, combinée à une utilisation judicieuse des outils technologiques, demeure notre meilleure protection.</a:t>
            </a:r>
            <a:endParaRPr lang="en-US" sz="1650" dirty="0"/>
          </a:p>
        </p:txBody>
      </p:sp>
      <p:sp>
        <p:nvSpPr>
          <p:cNvPr id="14" name="Shape 7"/>
          <p:cNvSpPr/>
          <p:nvPr/>
        </p:nvSpPr>
        <p:spPr>
          <a:xfrm>
            <a:off x="9617869" y="4279821"/>
            <a:ext cx="4174688" cy="3192899"/>
          </a:xfrm>
          <a:prstGeom prst="roundRect">
            <a:avLst>
              <a:gd name="adj" fmla="val 1012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166" y="4181118"/>
            <a:ext cx="258485" cy="258485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2775" y="7312938"/>
            <a:ext cx="258485" cy="25848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971484" y="4633436"/>
            <a:ext cx="3467457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Éducation et Régulation : Les Clés</a:t>
            </a:r>
            <a:endParaRPr lang="en-US" sz="1950" dirty="0"/>
          </a:p>
        </p:txBody>
      </p:sp>
      <p:sp>
        <p:nvSpPr>
          <p:cNvPr id="18" name="Text 9"/>
          <p:cNvSpPr/>
          <p:nvPr/>
        </p:nvSpPr>
        <p:spPr>
          <a:xfrm>
            <a:off x="9971484" y="5396270"/>
            <a:ext cx="3467457" cy="1722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L'avenir de la cybersécurité face à l'IA dépendra de notre capacité à éduquer les utilisateurs et à mettre en place une régulation adaptée et efficace.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1081</Words>
  <Application>Microsoft Office PowerPoint</Application>
  <PresentationFormat>Personnalisé</PresentationFormat>
  <Paragraphs>93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Kanit</vt:lpstr>
      <vt:lpstr>Martel Sans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agit touf</cp:lastModifiedBy>
  <cp:revision>11</cp:revision>
  <dcterms:created xsi:type="dcterms:W3CDTF">2025-11-13T10:47:29Z</dcterms:created>
  <dcterms:modified xsi:type="dcterms:W3CDTF">2026-02-04T22:01:26Z</dcterms:modified>
</cp:coreProperties>
</file>